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9" r:id="rId4"/>
    <p:sldId id="266" r:id="rId5"/>
    <p:sldId id="262" r:id="rId6"/>
    <p:sldId id="277" r:id="rId7"/>
    <p:sldId id="261" r:id="rId8"/>
    <p:sldId id="295" r:id="rId9"/>
    <p:sldId id="308" r:id="rId10"/>
    <p:sldId id="296" r:id="rId11"/>
    <p:sldId id="285" r:id="rId12"/>
    <p:sldId id="265" r:id="rId13"/>
    <p:sldId id="267" r:id="rId14"/>
    <p:sldId id="287" r:id="rId15"/>
    <p:sldId id="297" r:id="rId16"/>
    <p:sldId id="298" r:id="rId17"/>
    <p:sldId id="299" r:id="rId18"/>
    <p:sldId id="300" r:id="rId19"/>
    <p:sldId id="301" r:id="rId20"/>
    <p:sldId id="302" r:id="rId21"/>
    <p:sldId id="288" r:id="rId22"/>
    <p:sldId id="271" r:id="rId23"/>
    <p:sldId id="274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492080" y="2996952"/>
            <a:ext cx="4320480" cy="9361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 Родительское собрание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Введение учебного курса «Основы религиозных культур и светской этики»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9F9C8DB-2694-2EB2-63E0-7042ED3D1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31" y="1920242"/>
            <a:ext cx="4623612" cy="301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Содержание курса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78539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4D86"/>
                </a:solidFill>
              </a:rPr>
              <a:t>Содержание курса «Основы религиозных культур и светской этики» имеет воспитательный, нравственно-развивающий характер. Успешное решение воспитательных задач возможно только в согласованном взаимодействии семьи и школы. Новый учебный курс рассчитан именно на такое педагогическое партнёрство учителей и родителей.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4D86"/>
                </a:solidFill>
              </a:rPr>
              <a:t>Мы не имеем права забывать, что для ребёнка самый действенный образец жизнелюбия, нравственного самоопределения — это его родители. </a:t>
            </a:r>
          </a:p>
          <a:p>
            <a:endParaRPr lang="ru-RU" dirty="0"/>
          </a:p>
        </p:txBody>
      </p:sp>
      <p:pic>
        <p:nvPicPr>
          <p:cNvPr id="3074" name="Picture 2" descr="C:\Users\WORK\Pictures\55ce9db73ef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998" y="5157192"/>
            <a:ext cx="290347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28-600x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165406"/>
            <a:ext cx="3960440" cy="3491211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Курс «Основы религиозных культур и светской этики»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473277"/>
            <a:ext cx="4248472" cy="5157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500" b="1" i="0" u="sng" strike="noStrike" kern="1200" cap="none" spc="0" normalizeH="0" baseline="0" noProof="0" dirty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включает в себя модули: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православной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исламской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буддийской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иудейской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религиозных культур народов России;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светской этики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73616" cy="100811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Что будут изучать дети?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5"/>
            <a:ext cx="8507288" cy="432048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ru-RU" b="1" dirty="0">
              <a:solidFill>
                <a:srgbClr val="004D86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Россия — наша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Родина.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Основы религиозной культуры.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Любовь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уважение к Отечеству. Патриотизм многонационального и многоконфессионального народа России.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Духовные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традиции многонационального народа России.</a:t>
            </a:r>
          </a:p>
          <a:p>
            <a:endParaRPr lang="ru-RU" dirty="0"/>
          </a:p>
        </p:txBody>
      </p:sp>
      <p:pic>
        <p:nvPicPr>
          <p:cNvPr id="2050" name="Picture 2" descr="C:\Users\WORK\Pictures\55ce9db73ef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57192"/>
            <a:ext cx="2520280" cy="14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9"/>
            <a:ext cx="8568952" cy="320468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rgbClr val="004D86"/>
                </a:solidFill>
              </a:rPr>
              <a:t>Такая конструкция даёт возможность родителям выбрать, а школьникам изучать один модуль и одновременно скрепляет разные модули общими </a:t>
            </a:r>
            <a:r>
              <a:rPr lang="ru-RU" b="1" dirty="0" smtClean="0">
                <a:solidFill>
                  <a:srgbClr val="004D86"/>
                </a:solidFill>
              </a:rPr>
              <a:t>темами, </a:t>
            </a:r>
            <a:r>
              <a:rPr lang="ru-RU" b="1" dirty="0">
                <a:solidFill>
                  <a:srgbClr val="004D86"/>
                </a:solidFill>
              </a:rPr>
              <a:t>обеспечивая единство курса «Основы религиозных культур и светской этики».</a:t>
            </a:r>
          </a:p>
          <a:p>
            <a:endParaRPr lang="ru-RU" dirty="0"/>
          </a:p>
        </p:txBody>
      </p:sp>
      <p:pic>
        <p:nvPicPr>
          <p:cNvPr id="4" name="Содержимое 5" descr="relu-pic4_zoom-1000x1000-77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536688"/>
            <a:ext cx="464231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Базовые национальные ценности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925144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4D86"/>
                </a:solidFill>
              </a:rPr>
              <a:t>патриотизм;</a:t>
            </a:r>
            <a:endParaRPr lang="ru-RU" dirty="0">
              <a:solidFill>
                <a:srgbClr val="004D86"/>
              </a:solidFill>
            </a:endParaRP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4D86"/>
                </a:solidFill>
              </a:rPr>
              <a:t>социальная солидарность</a:t>
            </a:r>
            <a:r>
              <a:rPr lang="ru-RU" dirty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4D86"/>
                </a:solidFill>
              </a:rPr>
              <a:t>гражданственность</a:t>
            </a:r>
            <a:r>
              <a:rPr lang="ru-RU" dirty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4D86"/>
                </a:solidFill>
              </a:rPr>
              <a:t>семья</a:t>
            </a:r>
            <a:r>
              <a:rPr lang="ru-RU" dirty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4D86"/>
                </a:solidFill>
              </a:rPr>
              <a:t>труд и творчество</a:t>
            </a:r>
            <a:r>
              <a:rPr lang="ru-RU" dirty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4D86"/>
                </a:solidFill>
              </a:rPr>
              <a:t>наука </a:t>
            </a:r>
            <a:r>
              <a:rPr lang="ru-RU" dirty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4D86"/>
                </a:solidFill>
              </a:rPr>
              <a:t>традиционные российские религии; 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4D86"/>
                </a:solidFill>
              </a:rPr>
              <a:t>искусство и литература</a:t>
            </a:r>
            <a:r>
              <a:rPr lang="ru-RU" dirty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природа</a:t>
            </a:r>
            <a:endParaRPr lang="ru-RU" dirty="0">
              <a:solidFill>
                <a:srgbClr val="004D86"/>
              </a:solidFill>
            </a:endParaRPr>
          </a:p>
        </p:txBody>
      </p:sp>
      <p:pic>
        <p:nvPicPr>
          <p:cNvPr id="4" name="Содержимое 4" descr="0-01-1009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8480" y="1484784"/>
            <a:ext cx="3680409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православной культуры»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866822"/>
            <a:ext cx="468052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4D86"/>
                </a:solidFill>
              </a:rPr>
              <a:t>Школьники познакомятся с символическим языком православной художественной культуры, искусством иконы, фрески, церковного пения, с христианским отношением к семье, родителям, труду, долгу и ответственности человека в обществе.</a:t>
            </a:r>
          </a:p>
        </p:txBody>
      </p:sp>
      <p:pic>
        <p:nvPicPr>
          <p:cNvPr id="4" name="Рисунок 3" descr="Основы религиозных культур и светской этики. Основы православной культуры. 4 класс. В 4 ч. Часть 1 (для слабовидящих обучающихся)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6832"/>
            <a:ext cx="2952328" cy="38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2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исламской культуры»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11960" y="1556792"/>
            <a:ext cx="4546848" cy="506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4D86"/>
                </a:solidFill>
              </a:rPr>
              <a:t>знакомит школьников с основами духовно-нравственной культуры мусульманства или ислама. Ислам сформировал целостную систему духовных и нравственных ценностей, которые вошли в жизнь всех мусульманских народов. </a:t>
            </a:r>
          </a:p>
        </p:txBody>
      </p:sp>
      <p:pic>
        <p:nvPicPr>
          <p:cNvPr id="4" name="Рисунок 3" descr="Основы религиозных культур и светской этики. Основы исламской культуры. 4 класс. *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2808312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2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буддийской культуры»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484784"/>
            <a:ext cx="4968552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4D86"/>
                </a:solidFill>
              </a:rPr>
              <a:t>Изучение в школе этого модуля призвано в доступной форме познакомить учащихся с основами буддийской культуры: ее основателем, буддийским учением, нравственными ценностями, священными книгами, ритуалами, святынями, праздниками, искусством. </a:t>
            </a:r>
          </a:p>
        </p:txBody>
      </p:sp>
      <p:pic>
        <p:nvPicPr>
          <p:cNvPr id="4" name="Рисунок 3" descr="Основы религиозных культур и светской этики. Основы буддийской культуры. 4 класс. Учебни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16832"/>
            <a:ext cx="2952328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2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иудейской культуры»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11960" y="1600200"/>
            <a:ext cx="4608512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4D86"/>
                </a:solidFill>
              </a:rPr>
              <a:t>ориентирован на семьи, сознающие свою связь с религиозной традицией и культурой иудаизма. Изучение этого  модуля направлено на то, чтобы в доступной форме представить основы знаний об этой религиозной традиции в историческом, мировоззренческом, культурном аспектах</a:t>
            </a:r>
          </a:p>
        </p:txBody>
      </p:sp>
      <p:pic>
        <p:nvPicPr>
          <p:cNvPr id="4" name="Рисунок 3" descr="Основы религиозных культур и светской этики. Основы иудейской культуры. 4 класс. Учебни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2520280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2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" y="476672"/>
            <a:ext cx="9144000" cy="12241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br>
              <a:rPr lang="ru-RU" sz="4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религиозных культур народов России»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628800"/>
            <a:ext cx="5256584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4D86"/>
                </a:solidFill>
              </a:rPr>
              <a:t>направлен на развитие у учеников 4 класса представлений о нравственных идеалах и ценностях, составляющих основу религий, традиционных для нашей многонациональной страны.</a:t>
            </a:r>
          </a:p>
        </p:txBody>
      </p:sp>
      <p:pic>
        <p:nvPicPr>
          <p:cNvPr id="4" name="Рисунок 3" descr="Основы религиозных культур и светской этики. Основы религиозных культур народов России: 4-й класс: учебни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60848"/>
            <a:ext cx="2664296" cy="38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784976" cy="93610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Зачем в школе вводится курс «Основы религиозных культур и светской этики»?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80" y="1556792"/>
            <a:ext cx="8678835" cy="47133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Ради чего я готов жить, жить изо дня в день, из часа в час, и за что я готов жизнь свою положить?</a:t>
            </a:r>
            <a:endParaRPr lang="ru-RU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Воспитание детей было и остаётся самым трудным видом деятельности в мире. Что может быть сложнее и ответственнее, чем воспитать в человеке Человека?</a:t>
            </a:r>
          </a:p>
          <a:p>
            <a:endParaRPr lang="ru-RU" dirty="0"/>
          </a:p>
        </p:txBody>
      </p:sp>
      <p:pic>
        <p:nvPicPr>
          <p:cNvPr id="4" name="Содержимое 3" descr="оркисэ.png"/>
          <p:cNvPicPr>
            <a:picLocks noChangeAspect="1"/>
          </p:cNvPicPr>
          <p:nvPr/>
        </p:nvPicPr>
        <p:blipFill rotWithShape="1">
          <a:blip r:embed="rId2" cstate="print"/>
          <a:srcRect t="8047" b="6269"/>
          <a:stretch/>
        </p:blipFill>
        <p:spPr>
          <a:xfrm>
            <a:off x="4392488" y="5229200"/>
            <a:ext cx="3422073" cy="1555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Модуль «Основы светской этики»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27984" y="1520311"/>
            <a:ext cx="4536504" cy="52565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4D86"/>
                </a:solidFill>
              </a:rPr>
              <a:t>направлен на знакомство школьников с основами нравственности, даёт первичные представления о морали и её значении в жизни человека, опираясь на положительные поступки людей. Данный учебный модуль создает условия для воспитания патриотизма, любви и уважения к Отечеству, чувства гордости за свою Родину.</a:t>
            </a:r>
          </a:p>
        </p:txBody>
      </p:sp>
      <p:pic>
        <p:nvPicPr>
          <p:cNvPr id="2050" name="Picture 2" descr="C:\Users\WORK\Desktop\9bed7459-e344-11e4-8c1e-0050569c7d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648224" cy="464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Правовые принципы, являющиеся фундаментальными для духовно-нравственного образования: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852936"/>
            <a:ext cx="4176464" cy="38492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4D86"/>
                </a:solidFill>
                <a:latin typeface="Georgia" pitchFamily="18" charset="0"/>
              </a:rPr>
              <a:t>свобода совести;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4D86"/>
                </a:solidFill>
                <a:latin typeface="Georgia" pitchFamily="18" charset="0"/>
              </a:rPr>
              <a:t>отделённость религиозных организаций от государства;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4D86"/>
                </a:solidFill>
                <a:latin typeface="Georgia" pitchFamily="18" charset="0"/>
              </a:rPr>
              <a:t>светский характер образования.</a:t>
            </a:r>
          </a:p>
          <a:p>
            <a:endParaRPr lang="ru-RU" dirty="0"/>
          </a:p>
        </p:txBody>
      </p:sp>
      <p:pic>
        <p:nvPicPr>
          <p:cNvPr id="1026" name="Picture 2" descr="C:\Users\WORK\Pictures\ОРКСЭ кртинк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229" y="3284984"/>
            <a:ext cx="474925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008" y="1484784"/>
            <a:ext cx="8605464" cy="3528392"/>
          </a:xfrm>
        </p:spPr>
        <p:txBody>
          <a:bodyPr/>
          <a:lstStyle/>
          <a:p>
            <a:pPr algn="just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ru-RU" b="1" i="1" dirty="0">
                <a:solidFill>
                  <a:srgbClr val="152F8D"/>
                </a:solidFill>
                <a:latin typeface="Georgia" panose="02040502050405020303" pitchFamily="18" charset="0"/>
              </a:rPr>
              <a:t>«Ученики и их родители должны будут самостоятельно выбрать предмет обучения. Выбор учеников и их родителей, конечно, должен быть абсолютно добровольным – это важнейшее дело».</a:t>
            </a:r>
          </a:p>
          <a:p>
            <a:pPr algn="just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Из речи президента РФ</a:t>
            </a:r>
          </a:p>
        </p:txBody>
      </p:sp>
      <p:pic>
        <p:nvPicPr>
          <p:cNvPr id="4" name="Содержимое 3" descr="russ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166831"/>
            <a:ext cx="5112568" cy="2574537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Современный национальный воспитательный идеал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4D86"/>
                </a:solidFill>
                <a:latin typeface="Georgia" pitchFamily="18" charset="0"/>
              </a:rPr>
              <a:t>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укоренённый в духовных и культурных традициях многонационального народа Российской Федерации</a:t>
            </a:r>
            <a:endParaRPr lang="ru-RU" dirty="0">
              <a:solidFill>
                <a:srgbClr val="004D86"/>
              </a:solidFill>
            </a:endParaRPr>
          </a:p>
        </p:txBody>
      </p:sp>
      <p:pic>
        <p:nvPicPr>
          <p:cNvPr id="4" name="Picture 2" descr="C:\Users\WORK\Pictures\55ce9db73ef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228" y="5229200"/>
            <a:ext cx="2495435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3558673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20" y="305505"/>
            <a:ext cx="8640960" cy="637447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501008"/>
            <a:ext cx="8928992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Благодарим за внимание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Почему в 4 классе начинают изучать новый курс?</a:t>
            </a:r>
          </a:p>
        </p:txBody>
      </p:sp>
      <p:pic>
        <p:nvPicPr>
          <p:cNvPr id="2050" name="Picture 2" descr="C:\Users\WORK\Pictures\ОРКСЭ кртинки\1366606629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52591"/>
            <a:ext cx="4079878" cy="2761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8748464" cy="312494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В этот период меняется отношение ребенка к себе, родителям, школе, образованию. Происходит переоценка ценностей. Ребёнок покидает начальную школу, он будет испытывать немалые трудности в адаптации к новой системе обучения в основной школе.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Необходимо поддержать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    ребёнка в этот сложный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    для него период. </a:t>
            </a:r>
          </a:p>
        </p:txBody>
      </p:sp>
    </p:spTree>
  </p:cSld>
  <p:clrMapOvr>
    <a:masterClrMapping/>
  </p:clrMapOvr>
  <p:transition spd="slow"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732240" cy="85010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Проблема воспитания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4788024" cy="5805264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Воспитание осуществляется в диалоге отцов и детей.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Однако их отношения довольно часто принимают драматический характер: старшее поколение, стремясь оградить молодёжь от ошибок, хочет передать ей собственный опыт, собственные модели поведения и представления, молодое поколение в то же время, не желая жить чужим умом, отстаивает своё право на самостоятельный путь, своё понимание жизни.</a:t>
            </a:r>
          </a:p>
          <a:p>
            <a:endParaRPr lang="ru-RU" dirty="0"/>
          </a:p>
        </p:txBody>
      </p:sp>
      <p:pic>
        <p:nvPicPr>
          <p:cNvPr id="1026" name="Picture 2" descr="C:\Users\WORK\Desktop\родители и дети\iStock_000013695021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88" y="2397317"/>
            <a:ext cx="4176400" cy="2783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6992"/>
            <a:ext cx="8686800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4D86"/>
                </a:solidFill>
              </a:rPr>
              <a:t>К сожалению, на разговоры о важном — о смысле жизни, о выборе ценностей, о добре и зле остаётся слишком мало времени. Но именно эти темы актуальны для младшего подростка, в котором начинает пробуждаться чувство взрослости.</a:t>
            </a:r>
          </a:p>
          <a:p>
            <a:endParaRPr lang="ru-RU" dirty="0"/>
          </a:p>
        </p:txBody>
      </p:sp>
      <p:pic>
        <p:nvPicPr>
          <p:cNvPr id="1026" name="Picture 2" descr="C:\Users\WORK\Pictures\ОРКСЭ кртинки\родители и дети\20150622183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056784" cy="3332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Идея этого курса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3816424" cy="4425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4D86"/>
                </a:solidFill>
              </a:rPr>
              <a:t>Объединить нас, создать основу для содержательного диалога отцов и детей способна культурная традиция.</a:t>
            </a:r>
          </a:p>
          <a:p>
            <a:pPr algn="just"/>
            <a:endParaRPr lang="ru-RU" b="1" dirty="0">
              <a:solidFill>
                <a:srgbClr val="004D86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8" descr="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556792"/>
            <a:ext cx="4518502" cy="468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9"/>
            <a:ext cx="8640960" cy="36003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4D86"/>
                </a:solidFill>
              </a:rPr>
              <a:t>Курс является культурологическим и направлен на развитие у школьников  4-х классов представлений о нравственных идеалах и ценностях, составляющих основу религиозных и светских традиций многонациональной культуры России, на понимание их значения в жизни современного общества, а также своей сопричастности к ним. </a:t>
            </a:r>
          </a:p>
          <a:p>
            <a:endParaRPr lang="ru-RU" dirty="0"/>
          </a:p>
        </p:txBody>
      </p:sp>
      <p:pic>
        <p:nvPicPr>
          <p:cNvPr id="4" name="Содержимое 12" descr="kultur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149080"/>
            <a:ext cx="4157555" cy="2204864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468052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4D86"/>
                </a:solidFill>
              </a:rPr>
              <a:t>Одна из важнейших задач курса «Основы религиозных культур и светской этики» — это доверительное общение между родителями и детьми с опорой на нравственные основы семейной жизни.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4D86"/>
                </a:solidFill>
              </a:rPr>
              <a:t>Семья основана на любви, взаимной поддержке, взаимопонимании. Счастье детей зависит от обстановки в семье, от степени взаимопонимания и доверия, от способности взрослых пережить все проблемы ребёнка, найти и сказать ему вовремя нужное слово.</a:t>
            </a:r>
          </a:p>
          <a:p>
            <a:endParaRPr lang="ru-RU" dirty="0"/>
          </a:p>
        </p:txBody>
      </p:sp>
      <p:pic>
        <p:nvPicPr>
          <p:cNvPr id="4" name="Содержимое 5" descr="39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581128"/>
            <a:ext cx="2861373" cy="1833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/>
              <a:t>	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Основными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задачами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ОРКСЭ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являются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обучающихся с основами православной, мусульманской, буддийской, иудейской культур, основами мировых религиозных культур и светской этики по выбору родителей (законных представителей);</a:t>
            </a:r>
          </a:p>
          <a:p>
            <a:pPr lvl="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представлений обучающихся о значении нравственных норм и ценностей в жизни личности, семьи, общества;</a:t>
            </a:r>
          </a:p>
          <a:p>
            <a:pPr lvl="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обобщение знаний, понятий и представлений о духовной культуре и морали, ранее полученных в начальной школе, формирование ценностно-смысловой сферы личности с учётом мировоззренческих и культурных особенностей и потребностей семьи;</a:t>
            </a:r>
          </a:p>
          <a:p>
            <a:pPr lvl="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способностей обучающихся к общению в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полиэтничной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разномировоззренческой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многоконфессиональной среде на основе взаимного уважения и диалога. Основной методологический принцип реализации ОРКСЭ – культурологический подход, способствующий формированию у младших школьников первоначальных представлений о культуре традиционных религий народов России (православия, ислама, буддизма, иудаизма), российской светской (гражданской) этике, основанной на конституционных правах, свободах и обязанностях человека и гражданина в Российской Федерации.</a:t>
            </a:r>
          </a:p>
          <a:p>
            <a:pPr marL="0" indent="0" algn="just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17093416"/>
      </p:ext>
    </p:extLst>
  </p:cSld>
  <p:clrMapOvr>
    <a:masterClrMapping/>
  </p:clrMapOvr>
  <p:transition spd="slow">
    <p:wheel spokes="2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893</Words>
  <Application>Microsoft Office PowerPoint</Application>
  <PresentationFormat>Экран (4:3)</PresentationFormat>
  <Paragraphs>72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Родительское собрание Введение учебного курса «Основы религиозных культур и светской этики»</vt:lpstr>
      <vt:lpstr>Зачем в школе вводится курс «Основы религиозных культур и светской этики»?</vt:lpstr>
      <vt:lpstr>Почему в 4 классе начинают изучать новый курс?</vt:lpstr>
      <vt:lpstr>Проблема воспитания</vt:lpstr>
      <vt:lpstr>Презентация PowerPoint</vt:lpstr>
      <vt:lpstr>Идея этого курса </vt:lpstr>
      <vt:lpstr>Презентация PowerPoint</vt:lpstr>
      <vt:lpstr>Презентация PowerPoint</vt:lpstr>
      <vt:lpstr>Презентация PowerPoint</vt:lpstr>
      <vt:lpstr>Содержание курса</vt:lpstr>
      <vt:lpstr>Курс «Основы религиозных культур и светской этики»</vt:lpstr>
      <vt:lpstr>Что будут изучать дети?</vt:lpstr>
      <vt:lpstr>Презентация PowerPoint</vt:lpstr>
      <vt:lpstr>Базовые национальные ценности</vt:lpstr>
      <vt:lpstr>Модуль «Основы православной культуры» </vt:lpstr>
      <vt:lpstr>Модуль «Основы исламской культуры»</vt:lpstr>
      <vt:lpstr>Модуль «Основы буддийской культуры» </vt:lpstr>
      <vt:lpstr>Модуль «Основы иудейской культуры» </vt:lpstr>
      <vt:lpstr>  Модуль «Основы религиозных культур народов России» </vt:lpstr>
      <vt:lpstr>Модуль «Основы светской этики» </vt:lpstr>
      <vt:lpstr>Правовые принципы, являющиеся фундаментальными для духовно-нравственного образования:</vt:lpstr>
      <vt:lpstr>Из речи президента РФ</vt:lpstr>
      <vt:lpstr>Современный национальный воспитательный идеал</vt:lpstr>
      <vt:lpstr>Благодарим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эля</cp:lastModifiedBy>
  <cp:revision>75</cp:revision>
  <dcterms:modified xsi:type="dcterms:W3CDTF">2024-03-27T06:54:50Z</dcterms:modified>
</cp:coreProperties>
</file>